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73" r:id="rId4"/>
    <p:sldId id="263" r:id="rId5"/>
    <p:sldId id="279" r:id="rId6"/>
    <p:sldId id="281" r:id="rId7"/>
    <p:sldId id="282" r:id="rId8"/>
    <p:sldId id="271" r:id="rId9"/>
    <p:sldId id="27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C008C"/>
    <a:srgbClr val="00AEEF"/>
    <a:srgbClr val="F15A29"/>
    <a:srgbClr val="7F3F98"/>
    <a:srgbClr val="58B947"/>
    <a:srgbClr val="FBB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14" autoAdjust="0"/>
    <p:restoredTop sz="91770" autoAdjust="0"/>
  </p:normalViewPr>
  <p:slideViewPr>
    <p:cSldViewPr>
      <p:cViewPr varScale="1">
        <p:scale>
          <a:sx n="101" d="100"/>
          <a:sy n="101" d="100"/>
        </p:scale>
        <p:origin x="201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658CA0-8242-4CF0-B3A8-7525226E83B5}" type="datetimeFigureOut">
              <a:rPr lang="en-GB" smtClean="0"/>
              <a:t>14/06/2016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A7DE14-5479-4FAC-8AEF-BA97066790D2}" type="slidenum">
              <a:rPr lang="en-GB" smtClean="0"/>
              <a:t>‹#›</a:t>
            </a:fld>
            <a:endParaRPr lang="en-GB"/>
          </a:p>
        </p:txBody>
      </p:sp>
    </p:spTree>
    <p:extLst>
      <p:ext uri="{BB962C8B-B14F-4D97-AF65-F5344CB8AC3E}">
        <p14:creationId xmlns:p14="http://schemas.microsoft.com/office/powerpoint/2010/main" val="1181388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A7DE14-5479-4FAC-8AEF-BA97066790D2}" type="slidenum">
              <a:rPr lang="en-GB" smtClean="0"/>
              <a:t>1</a:t>
            </a:fld>
            <a:endParaRPr lang="en-GB" dirty="0"/>
          </a:p>
        </p:txBody>
      </p:sp>
    </p:spTree>
    <p:extLst>
      <p:ext uri="{BB962C8B-B14F-4D97-AF65-F5344CB8AC3E}">
        <p14:creationId xmlns:p14="http://schemas.microsoft.com/office/powerpoint/2010/main" val="2455604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Text book definition of Rail is the </a:t>
            </a:r>
            <a:r>
              <a:rPr lang="en-US" sz="1200" b="0" i="0" u="none" strike="noStrike" kern="1200" dirty="0">
                <a:solidFill>
                  <a:schemeClr val="tx1"/>
                </a:solidFill>
                <a:effectLst/>
                <a:latin typeface="+mn-lt"/>
                <a:ea typeface="+mn-ea"/>
                <a:cs typeface="+mn-cs"/>
              </a:rPr>
              <a:t>conveyance of passengers and goods</a:t>
            </a:r>
            <a:r>
              <a:rPr lang="en-US" sz="1200" b="0" i="0" kern="1200" dirty="0">
                <a:solidFill>
                  <a:schemeClr val="tx1"/>
                </a:solidFill>
                <a:effectLst/>
                <a:latin typeface="+mn-lt"/>
                <a:ea typeface="+mn-ea"/>
                <a:cs typeface="+mn-cs"/>
              </a:rPr>
              <a:t> on wheeled vehicles running on </a:t>
            </a:r>
            <a:r>
              <a:rPr lang="en-US" sz="1200" b="0" i="0" u="none" strike="noStrike" kern="1200" dirty="0">
                <a:solidFill>
                  <a:schemeClr val="tx1"/>
                </a:solidFill>
                <a:effectLst/>
                <a:latin typeface="+mn-lt"/>
                <a:ea typeface="+mn-ea"/>
                <a:cs typeface="+mn-cs"/>
              </a:rPr>
              <a:t>rails</a:t>
            </a:r>
          </a:p>
          <a:p>
            <a:endParaRPr lang="en-US" sz="1200" b="0" i="0" u="none" strike="noStrike" kern="1200" baseline="0" dirty="0">
              <a:solidFill>
                <a:schemeClr val="tx1"/>
              </a:solidFill>
              <a:effectLst/>
              <a:latin typeface="+mn-lt"/>
              <a:ea typeface="+mn-ea"/>
              <a:cs typeface="+mn-cs"/>
            </a:endParaRPr>
          </a:p>
          <a:p>
            <a:endParaRPr lang="en-GB" baseline="0" dirty="0"/>
          </a:p>
          <a:p>
            <a:r>
              <a:rPr lang="en-GB" baseline="0" dirty="0"/>
              <a:t>But Rail is more than just trains and tracks on the ground</a:t>
            </a:r>
          </a:p>
          <a:p>
            <a:endParaRPr lang="en-GB" baseline="0" dirty="0"/>
          </a:p>
          <a:p>
            <a:r>
              <a:rPr lang="en-GB" baseline="0" dirty="0"/>
              <a:t>History:</a:t>
            </a:r>
          </a:p>
          <a:p>
            <a:r>
              <a:rPr lang="en-US" baseline="0" dirty="0"/>
              <a:t>Rail is an industry, which has stood the test of time, Mother Nature and two World Wars Huge sacrifices and great acts of heroism were performed by rail workers in the Second World War effort including their vital part to ensuring the success of the Dunkirk evacuation where 327 special trains moved tens of thousands of soldiers from Channel ports</a:t>
            </a:r>
          </a:p>
          <a:p>
            <a:endParaRPr lang="en-US" baseline="0" dirty="0"/>
          </a:p>
          <a:p>
            <a:r>
              <a:rPr lang="en-US" baseline="0" dirty="0"/>
              <a:t>In 1994 it was the vision of the rail industry that delivered the Channel Tunnel connecting the UK to mainland Europe</a:t>
            </a:r>
          </a:p>
          <a:p>
            <a:endParaRPr lang="en-US" baseline="0" dirty="0"/>
          </a:p>
          <a:p>
            <a:r>
              <a:rPr lang="en-US" baseline="0" dirty="0"/>
              <a:t>Rail has achieved the longest sustained growth in history Today’s network delivers 16 billion passenger journeys a year Our passenger growth in the UK is greater than all other European countries, including France, Germany and the Netherlands Rail provides more than 200,000 UK jobs, with around 40 % of those in the supply chain and that number continuously rises</a:t>
            </a:r>
          </a:p>
          <a:p>
            <a:endParaRPr lang="en-US" baseline="0" dirty="0"/>
          </a:p>
          <a:p>
            <a:endParaRPr lang="en-US" baseline="0" dirty="0"/>
          </a:p>
          <a:p>
            <a:r>
              <a:rPr lang="en-US" baseline="0" dirty="0"/>
              <a:t>Industry Structure:</a:t>
            </a:r>
          </a:p>
          <a:p>
            <a:r>
              <a:rPr lang="en-US" baseline="0" dirty="0"/>
              <a:t>Will be discussed at a later slide</a:t>
            </a:r>
          </a:p>
          <a:p>
            <a:endParaRPr lang="en-US" baseline="0" dirty="0"/>
          </a:p>
          <a:p>
            <a:r>
              <a:rPr lang="en-US" baseline="0" dirty="0"/>
              <a:t>Infrastructure: </a:t>
            </a:r>
          </a:p>
          <a:p>
            <a:r>
              <a:rPr lang="en-US" sz="1200" b="0" i="0" kern="1200" dirty="0">
                <a:solidFill>
                  <a:schemeClr val="tx1"/>
                </a:solidFill>
                <a:effectLst/>
                <a:latin typeface="+mn-lt"/>
                <a:ea typeface="+mn-ea"/>
                <a:cs typeface="+mn-cs"/>
              </a:rPr>
              <a:t>The rail infrastructure in the UK is complex and comprises of a number of different bodies</a:t>
            </a:r>
          </a:p>
          <a:p>
            <a:r>
              <a:rPr lang="en-US" sz="1200" b="0" i="0" kern="1200" dirty="0">
                <a:solidFill>
                  <a:schemeClr val="tx1"/>
                </a:solidFill>
                <a:effectLst/>
                <a:latin typeface="+mn-lt"/>
                <a:ea typeface="+mn-ea"/>
                <a:cs typeface="+mn-cs"/>
              </a:rPr>
              <a:t>Not only does</a:t>
            </a:r>
            <a:r>
              <a:rPr lang="en-US" sz="1200" b="0" i="0" kern="1200" baseline="0" dirty="0">
                <a:solidFill>
                  <a:schemeClr val="tx1"/>
                </a:solidFill>
                <a:effectLst/>
                <a:latin typeface="+mn-lt"/>
                <a:ea typeface="+mn-ea"/>
                <a:cs typeface="+mn-cs"/>
              </a:rPr>
              <a:t> it</a:t>
            </a:r>
            <a:r>
              <a:rPr lang="en-US" sz="1200" b="0" i="0" kern="1200" dirty="0">
                <a:solidFill>
                  <a:schemeClr val="tx1"/>
                </a:solidFill>
                <a:effectLst/>
                <a:latin typeface="+mn-lt"/>
                <a:ea typeface="+mn-ea"/>
                <a:cs typeface="+mn-cs"/>
              </a:rPr>
              <a:t> regulate the mainline railway, It is</a:t>
            </a:r>
            <a:r>
              <a:rPr lang="en-US" sz="1200" b="0" i="0" kern="1200" baseline="0" dirty="0">
                <a:solidFill>
                  <a:schemeClr val="tx1"/>
                </a:solidFill>
                <a:effectLst/>
                <a:latin typeface="+mn-lt"/>
                <a:ea typeface="+mn-ea"/>
                <a:cs typeface="+mn-cs"/>
              </a:rPr>
              <a:t> also </a:t>
            </a:r>
            <a:r>
              <a:rPr lang="en-US" sz="1200" b="0" i="0" kern="1200" dirty="0">
                <a:solidFill>
                  <a:schemeClr val="tx1"/>
                </a:solidFill>
                <a:effectLst/>
                <a:latin typeface="+mn-lt"/>
                <a:ea typeface="+mn-ea"/>
                <a:cs typeface="+mn-cs"/>
              </a:rPr>
              <a:t>the health and safety regulator for a number of other forms of transport that run on rail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Consists of </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Mainline Network:</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overall picture of who owns and operates on the UK Railway network</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Underground</a:t>
            </a:r>
            <a:r>
              <a:rPr lang="en-US" sz="1200" b="0" i="0" kern="1200" baseline="0" dirty="0">
                <a:solidFill>
                  <a:schemeClr val="tx1"/>
                </a:solidFill>
                <a:effectLst/>
                <a:latin typeface="+mn-lt"/>
                <a:ea typeface="+mn-ea"/>
                <a:cs typeface="+mn-cs"/>
              </a:rPr>
              <a:t> Railways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Light Rail and tramways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Minor and Heritage Rail</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Cross Rail infrastructure</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baseline="0" dirty="0"/>
          </a:p>
          <a:p>
            <a:endParaRPr lang="en-GB" baseline="0" dirty="0"/>
          </a:p>
        </p:txBody>
      </p:sp>
      <p:sp>
        <p:nvSpPr>
          <p:cNvPr id="4" name="Slide Number Placeholder 3"/>
          <p:cNvSpPr>
            <a:spLocks noGrp="1"/>
          </p:cNvSpPr>
          <p:nvPr>
            <p:ph type="sldNum" sz="quarter" idx="10"/>
          </p:nvPr>
        </p:nvSpPr>
        <p:spPr/>
        <p:txBody>
          <a:bodyPr/>
          <a:lstStyle/>
          <a:p>
            <a:fld id="{0CA7DE14-5479-4FAC-8AEF-BA97066790D2}" type="slidenum">
              <a:rPr lang="en-GB" smtClean="0"/>
              <a:t>2</a:t>
            </a:fld>
            <a:endParaRPr lang="en-GB" dirty="0"/>
          </a:p>
        </p:txBody>
      </p:sp>
    </p:spTree>
    <p:extLst>
      <p:ext uri="{BB962C8B-B14F-4D97-AF65-F5344CB8AC3E}">
        <p14:creationId xmlns:p14="http://schemas.microsoft.com/office/powerpoint/2010/main" val="3080581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1804 : </a:t>
            </a:r>
            <a:r>
              <a:rPr lang="en-US" dirty="0"/>
              <a:t>The first successful steam locomotive(Richard Trevithick’s </a:t>
            </a:r>
            <a:r>
              <a:rPr lang="en-US" dirty="0" err="1"/>
              <a:t>Penydarren</a:t>
            </a:r>
            <a:r>
              <a:rPr lang="en-US" dirty="0"/>
              <a:t>) runs on wheels and is used to transport iron across nine miles of track</a:t>
            </a:r>
          </a:p>
          <a:p>
            <a:r>
              <a:rPr lang="en-US" dirty="0"/>
              <a:t>1807: The first passenger carrying public railway is opened by the Oyster mouth Railway It uses horse drawn carriages on an existing tramline </a:t>
            </a:r>
          </a:p>
          <a:p>
            <a:r>
              <a:rPr lang="en-US" dirty="0"/>
              <a:t>1812: The first successful steam powered commercial locomotive – the Salamanca– is built by John </a:t>
            </a:r>
            <a:r>
              <a:rPr lang="en-US" dirty="0" err="1"/>
              <a:t>Blenkinsop</a:t>
            </a:r>
            <a:r>
              <a:rPr lang="en-US" dirty="0"/>
              <a:t> and Matthew Murray for the Middleton Colliery Railway</a:t>
            </a:r>
          </a:p>
          <a:p>
            <a:r>
              <a:rPr lang="en-US" dirty="0"/>
              <a:t>1825: The first public railway in the world to use steam power is opened at the Stockton and Darlington Railroad by George Stephenson The railway moves 36 wagons of his steam-powered coal train ‘Locomotion</a:t>
            </a:r>
          </a:p>
          <a:p>
            <a:r>
              <a:rPr lang="en-US" dirty="0"/>
              <a:t>1829: George and Robert Stephenson’s locomotive, ‘The Rocket’, sets a speed record of 47 km/h(29 mph) at the Rain hill Trials held near Liverpool</a:t>
            </a:r>
          </a:p>
          <a:p>
            <a:r>
              <a:rPr lang="en-US" dirty="0"/>
              <a:t>1830: Robert Stephenson’s‘ </a:t>
            </a:r>
            <a:r>
              <a:rPr lang="en-US" dirty="0" err="1"/>
              <a:t>Invicta</a:t>
            </a:r>
            <a:r>
              <a:rPr lang="en-US" dirty="0"/>
              <a:t>’ powers the first railway to run regularly scheduled passenger services in the world, linking Canterbury to the seaside town of Whit stable six miles away</a:t>
            </a:r>
          </a:p>
          <a:p>
            <a:r>
              <a:rPr lang="en-US" dirty="0"/>
              <a:t>1840: Rapid expansion of the railway sees the first large-scale merging of several railways to forma single company </a:t>
            </a:r>
          </a:p>
          <a:p>
            <a:r>
              <a:rPr lang="en-US" dirty="0"/>
              <a:t>1883: Britain’s first electric railway opens in Brighton It’s the oldest in the world and is still operating! The inventor Magnus Volk was an engineer who grew up in Brighton and enjoyed experimenting with</a:t>
            </a:r>
          </a:p>
          <a:p>
            <a:r>
              <a:rPr lang="en-US" dirty="0"/>
              <a:t>1902: Automatic signaling makes its first appearance between Andover and </a:t>
            </a:r>
            <a:r>
              <a:rPr lang="en-US" dirty="0" err="1"/>
              <a:t>Grateley</a:t>
            </a:r>
            <a:endParaRPr lang="en-US" dirty="0"/>
          </a:p>
          <a:p>
            <a:r>
              <a:rPr lang="en-US" dirty="0"/>
              <a:t>1904: The first electrified suburban railway line was opened between Newcastle and Benton </a:t>
            </a:r>
          </a:p>
          <a:p>
            <a:r>
              <a:rPr lang="en-US" dirty="0"/>
              <a:t>1914: First World War breaks out and the Government takes over the running of the railway until 1921,when the private railway companies regain control </a:t>
            </a:r>
          </a:p>
          <a:p>
            <a:r>
              <a:rPr lang="en-US" dirty="0"/>
              <a:t>1940: During the Second World War the rail companies effectively operate as one organization to help Britain’s war effort</a:t>
            </a:r>
          </a:p>
          <a:p>
            <a:r>
              <a:rPr lang="en-US" dirty="0"/>
              <a:t>1947:</a:t>
            </a:r>
            <a:r>
              <a:rPr lang="en-US" baseline="0" dirty="0"/>
              <a:t> The railways are nationalized to form ‘British Railways’ under the Transport Act</a:t>
            </a:r>
          </a:p>
          <a:p>
            <a:r>
              <a:rPr lang="en-US" baseline="0" dirty="0"/>
              <a:t>1950s: Modernization program as diesel and electric trains are introduced to replace steam trains</a:t>
            </a:r>
          </a:p>
          <a:p>
            <a:r>
              <a:rPr lang="en-US" baseline="0" dirty="0"/>
              <a:t>1970s: Introduction of the high-speed diesel-electric Intercity 125 trains </a:t>
            </a:r>
          </a:p>
          <a:p>
            <a:r>
              <a:rPr lang="en-US" baseline="0" dirty="0"/>
              <a:t>1994: The Channel Tunnel opens, beginning a rail service between London and Paris </a:t>
            </a:r>
          </a:p>
          <a:p>
            <a:r>
              <a:rPr lang="en-US" baseline="0" dirty="0"/>
              <a:t>2002: Network Rail buys Rail track and takes on its responsibilities</a:t>
            </a:r>
          </a:p>
          <a:p>
            <a:r>
              <a:rPr lang="en-US" baseline="0" dirty="0"/>
              <a:t>2011: The number of rail journeys in Great Britain between 2010and 2011 reaches a record 116 billion</a:t>
            </a:r>
          </a:p>
          <a:p>
            <a:r>
              <a:rPr lang="en-US" baseline="0" dirty="0"/>
              <a:t>2013: Britain’s railways are now the second safest in Europe(after Luxembourg) and Network Rail is delivering a major modernization program including electrification of key national and local routes</a:t>
            </a:r>
            <a:r>
              <a:rPr lang="en-US" dirty="0"/>
              <a:t> </a:t>
            </a:r>
            <a:endParaRPr lang="en-GB" dirty="0"/>
          </a:p>
        </p:txBody>
      </p:sp>
      <p:sp>
        <p:nvSpPr>
          <p:cNvPr id="4" name="Slide Number Placeholder 3"/>
          <p:cNvSpPr>
            <a:spLocks noGrp="1"/>
          </p:cNvSpPr>
          <p:nvPr>
            <p:ph type="sldNum" sz="quarter" idx="10"/>
          </p:nvPr>
        </p:nvSpPr>
        <p:spPr/>
        <p:txBody>
          <a:bodyPr/>
          <a:lstStyle/>
          <a:p>
            <a:fld id="{0CA7DE14-5479-4FAC-8AEF-BA97066790D2}" type="slidenum">
              <a:rPr lang="en-GB" smtClean="0"/>
              <a:t>3</a:t>
            </a:fld>
            <a:endParaRPr lang="en-GB"/>
          </a:p>
        </p:txBody>
      </p:sp>
    </p:spTree>
    <p:extLst>
      <p:ext uri="{BB962C8B-B14F-4D97-AF65-F5344CB8AC3E}">
        <p14:creationId xmlns:p14="http://schemas.microsoft.com/office/powerpoint/2010/main" val="3412159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a:t>
            </a:r>
            <a:r>
              <a:rPr lang="en-GB" baseline="0" dirty="0"/>
              <a:t> of the advantages of commuting via trains is the fact that it has the ability to take you from a heart of one city to the other, and with modern day trains a comfort commute is priority for all passengers   </a:t>
            </a:r>
          </a:p>
          <a:p>
            <a:endParaRPr lang="en-GB" baseline="0" dirty="0"/>
          </a:p>
          <a:p>
            <a:r>
              <a:rPr lang="en-GB" baseline="0" dirty="0"/>
              <a:t>Less hassle when com pared to flying Birmingham to Edinburgh for example With the train that you just hop on as soon as you arrive is entire journey would take 4h 54 mins </a:t>
            </a:r>
          </a:p>
          <a:p>
            <a:endParaRPr lang="en-GB" baseline="0" dirty="0"/>
          </a:p>
          <a:p>
            <a:r>
              <a:rPr lang="en-GB" baseline="0" dirty="0"/>
              <a:t>With a plane it would take 1h 15 mins + 1h 30 mins prior to dep that you need to be in the airport+  the time it takes to commute from the heart of the city to the airport + the time it takes for the commute from the Airport in Edinburgh to the city centre</a:t>
            </a:r>
          </a:p>
          <a:p>
            <a:endParaRPr lang="en-GB" baseline="0" dirty="0"/>
          </a:p>
          <a:p>
            <a:r>
              <a:rPr lang="en-GB" baseline="0" dirty="0"/>
              <a:t>All that combined you will find that it is much faster to commute using the train </a:t>
            </a:r>
            <a:endParaRPr lang="en-GB" dirty="0"/>
          </a:p>
        </p:txBody>
      </p:sp>
      <p:sp>
        <p:nvSpPr>
          <p:cNvPr id="4" name="Slide Number Placeholder 3"/>
          <p:cNvSpPr>
            <a:spLocks noGrp="1"/>
          </p:cNvSpPr>
          <p:nvPr>
            <p:ph type="sldNum" sz="quarter" idx="10"/>
          </p:nvPr>
        </p:nvSpPr>
        <p:spPr/>
        <p:txBody>
          <a:bodyPr/>
          <a:lstStyle/>
          <a:p>
            <a:fld id="{0CA7DE14-5479-4FAC-8AEF-BA97066790D2}" type="slidenum">
              <a:rPr lang="en-GB" smtClean="0"/>
              <a:t>4</a:t>
            </a:fld>
            <a:endParaRPr lang="en-GB"/>
          </a:p>
        </p:txBody>
      </p:sp>
    </p:spTree>
    <p:extLst>
      <p:ext uri="{BB962C8B-B14F-4D97-AF65-F5344CB8AC3E}">
        <p14:creationId xmlns:p14="http://schemas.microsoft.com/office/powerpoint/2010/main" val="3074190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7DE14-5479-4FAC-8AEF-BA97066790D2}" type="slidenum">
              <a:rPr lang="en-GB" smtClean="0"/>
              <a:t>5</a:t>
            </a:fld>
            <a:endParaRPr lang="en-GB"/>
          </a:p>
        </p:txBody>
      </p:sp>
    </p:spTree>
    <p:extLst>
      <p:ext uri="{BB962C8B-B14F-4D97-AF65-F5344CB8AC3E}">
        <p14:creationId xmlns:p14="http://schemas.microsoft.com/office/powerpoint/2010/main" val="2283588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A7DE14-5479-4FAC-8AEF-BA97066790D2}" type="slidenum">
              <a:rPr lang="en-GB" smtClean="0"/>
              <a:t>8</a:t>
            </a:fld>
            <a:endParaRPr lang="en-GB"/>
          </a:p>
        </p:txBody>
      </p:sp>
    </p:spTree>
    <p:extLst>
      <p:ext uri="{BB962C8B-B14F-4D97-AF65-F5344CB8AC3E}">
        <p14:creationId xmlns:p14="http://schemas.microsoft.com/office/powerpoint/2010/main" val="3642825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A7DE14-5479-4FAC-8AEF-BA97066790D2}" type="slidenum">
              <a:rPr lang="en-GB" smtClean="0"/>
              <a:t>9</a:t>
            </a:fld>
            <a:endParaRPr lang="en-GB" dirty="0"/>
          </a:p>
        </p:txBody>
      </p:sp>
    </p:spTree>
    <p:extLst>
      <p:ext uri="{BB962C8B-B14F-4D97-AF65-F5344CB8AC3E}">
        <p14:creationId xmlns:p14="http://schemas.microsoft.com/office/powerpoint/2010/main" val="2455604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4C7605-DDC3-4BBB-B290-0BAE4D5FB962}" type="datetimeFigureOut">
              <a:rPr lang="en-GB" smtClean="0"/>
              <a:t>14/06/2016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272757-CE2F-4469-BD9D-D4AF11D0D765}" type="slidenum">
              <a:rPr lang="en-GB" smtClean="0"/>
              <a:t>‹#›</a:t>
            </a:fld>
            <a:endParaRPr lang="en-GB"/>
          </a:p>
        </p:txBody>
      </p:sp>
    </p:spTree>
    <p:extLst>
      <p:ext uri="{BB962C8B-B14F-4D97-AF65-F5344CB8AC3E}">
        <p14:creationId xmlns:p14="http://schemas.microsoft.com/office/powerpoint/2010/main" val="2415211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4C7605-DDC3-4BBB-B290-0BAE4D5FB962}" type="datetimeFigureOut">
              <a:rPr lang="en-GB" smtClean="0"/>
              <a:t>14/06/2016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272757-CE2F-4469-BD9D-D4AF11D0D765}" type="slidenum">
              <a:rPr lang="en-GB" smtClean="0"/>
              <a:t>‹#›</a:t>
            </a:fld>
            <a:endParaRPr lang="en-GB"/>
          </a:p>
        </p:txBody>
      </p:sp>
    </p:spTree>
    <p:extLst>
      <p:ext uri="{BB962C8B-B14F-4D97-AF65-F5344CB8AC3E}">
        <p14:creationId xmlns:p14="http://schemas.microsoft.com/office/powerpoint/2010/main" val="1728659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4C7605-DDC3-4BBB-B290-0BAE4D5FB962}" type="datetimeFigureOut">
              <a:rPr lang="en-GB" smtClean="0"/>
              <a:t>14/06/2016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272757-CE2F-4469-BD9D-D4AF11D0D765}" type="slidenum">
              <a:rPr lang="en-GB" smtClean="0"/>
              <a:t>‹#›</a:t>
            </a:fld>
            <a:endParaRPr lang="en-GB"/>
          </a:p>
        </p:txBody>
      </p:sp>
    </p:spTree>
    <p:extLst>
      <p:ext uri="{BB962C8B-B14F-4D97-AF65-F5344CB8AC3E}">
        <p14:creationId xmlns:p14="http://schemas.microsoft.com/office/powerpoint/2010/main" val="1584082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4C7605-DDC3-4BBB-B290-0BAE4D5FB962}" type="datetimeFigureOut">
              <a:rPr lang="en-GB" smtClean="0"/>
              <a:t>14/06/2016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272757-CE2F-4469-BD9D-D4AF11D0D765}" type="slidenum">
              <a:rPr lang="en-GB" smtClean="0"/>
              <a:t>‹#›</a:t>
            </a:fld>
            <a:endParaRPr lang="en-GB"/>
          </a:p>
        </p:txBody>
      </p:sp>
    </p:spTree>
    <p:extLst>
      <p:ext uri="{BB962C8B-B14F-4D97-AF65-F5344CB8AC3E}">
        <p14:creationId xmlns:p14="http://schemas.microsoft.com/office/powerpoint/2010/main" val="582221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C7605-DDC3-4BBB-B290-0BAE4D5FB962}" type="datetimeFigureOut">
              <a:rPr lang="en-GB" smtClean="0"/>
              <a:t>14/06/2016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272757-CE2F-4469-BD9D-D4AF11D0D765}" type="slidenum">
              <a:rPr lang="en-GB" smtClean="0"/>
              <a:t>‹#›</a:t>
            </a:fld>
            <a:endParaRPr lang="en-GB"/>
          </a:p>
        </p:txBody>
      </p:sp>
    </p:spTree>
    <p:extLst>
      <p:ext uri="{BB962C8B-B14F-4D97-AF65-F5344CB8AC3E}">
        <p14:creationId xmlns:p14="http://schemas.microsoft.com/office/powerpoint/2010/main" val="1220287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4C7605-DDC3-4BBB-B290-0BAE4D5FB962}" type="datetimeFigureOut">
              <a:rPr lang="en-GB" smtClean="0"/>
              <a:t>14/06/2016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272757-CE2F-4469-BD9D-D4AF11D0D765}" type="slidenum">
              <a:rPr lang="en-GB" smtClean="0"/>
              <a:t>‹#›</a:t>
            </a:fld>
            <a:endParaRPr lang="en-GB"/>
          </a:p>
        </p:txBody>
      </p:sp>
    </p:spTree>
    <p:extLst>
      <p:ext uri="{BB962C8B-B14F-4D97-AF65-F5344CB8AC3E}">
        <p14:creationId xmlns:p14="http://schemas.microsoft.com/office/powerpoint/2010/main" val="3796047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4C7605-DDC3-4BBB-B290-0BAE4D5FB962}" type="datetimeFigureOut">
              <a:rPr lang="en-GB" smtClean="0"/>
              <a:t>14/06/2016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272757-CE2F-4469-BD9D-D4AF11D0D765}" type="slidenum">
              <a:rPr lang="en-GB" smtClean="0"/>
              <a:t>‹#›</a:t>
            </a:fld>
            <a:endParaRPr lang="en-GB"/>
          </a:p>
        </p:txBody>
      </p:sp>
    </p:spTree>
    <p:extLst>
      <p:ext uri="{BB962C8B-B14F-4D97-AF65-F5344CB8AC3E}">
        <p14:creationId xmlns:p14="http://schemas.microsoft.com/office/powerpoint/2010/main" val="179567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4C7605-DDC3-4BBB-B290-0BAE4D5FB962}" type="datetimeFigureOut">
              <a:rPr lang="en-GB" smtClean="0"/>
              <a:t>14/06/2016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272757-CE2F-4469-BD9D-D4AF11D0D765}" type="slidenum">
              <a:rPr lang="en-GB" smtClean="0"/>
              <a:t>‹#›</a:t>
            </a:fld>
            <a:endParaRPr lang="en-GB"/>
          </a:p>
        </p:txBody>
      </p:sp>
    </p:spTree>
    <p:extLst>
      <p:ext uri="{BB962C8B-B14F-4D97-AF65-F5344CB8AC3E}">
        <p14:creationId xmlns:p14="http://schemas.microsoft.com/office/powerpoint/2010/main" val="283514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C7605-DDC3-4BBB-B290-0BAE4D5FB962}" type="datetimeFigureOut">
              <a:rPr lang="en-GB" smtClean="0"/>
              <a:t>14/06/2016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272757-CE2F-4469-BD9D-D4AF11D0D765}" type="slidenum">
              <a:rPr lang="en-GB" smtClean="0"/>
              <a:t>‹#›</a:t>
            </a:fld>
            <a:endParaRPr lang="en-GB"/>
          </a:p>
        </p:txBody>
      </p:sp>
    </p:spTree>
    <p:extLst>
      <p:ext uri="{BB962C8B-B14F-4D97-AF65-F5344CB8AC3E}">
        <p14:creationId xmlns:p14="http://schemas.microsoft.com/office/powerpoint/2010/main" val="2926465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4C7605-DDC3-4BBB-B290-0BAE4D5FB962}" type="datetimeFigureOut">
              <a:rPr lang="en-GB" smtClean="0"/>
              <a:t>14/06/2016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272757-CE2F-4469-BD9D-D4AF11D0D765}" type="slidenum">
              <a:rPr lang="en-GB" smtClean="0"/>
              <a:t>‹#›</a:t>
            </a:fld>
            <a:endParaRPr lang="en-GB"/>
          </a:p>
        </p:txBody>
      </p:sp>
    </p:spTree>
    <p:extLst>
      <p:ext uri="{BB962C8B-B14F-4D97-AF65-F5344CB8AC3E}">
        <p14:creationId xmlns:p14="http://schemas.microsoft.com/office/powerpoint/2010/main" val="1248073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4C7605-DDC3-4BBB-B290-0BAE4D5FB962}" type="datetimeFigureOut">
              <a:rPr lang="en-GB" smtClean="0"/>
              <a:t>14/06/2016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272757-CE2F-4469-BD9D-D4AF11D0D765}" type="slidenum">
              <a:rPr lang="en-GB" smtClean="0"/>
              <a:t>‹#›</a:t>
            </a:fld>
            <a:endParaRPr lang="en-GB"/>
          </a:p>
        </p:txBody>
      </p:sp>
    </p:spTree>
    <p:extLst>
      <p:ext uri="{BB962C8B-B14F-4D97-AF65-F5344CB8AC3E}">
        <p14:creationId xmlns:p14="http://schemas.microsoft.com/office/powerpoint/2010/main" val="639305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4744"/>
            <a:ext cx="6347048" cy="720080"/>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916832"/>
            <a:ext cx="8229600" cy="42093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0000"/>
                </a:solidFill>
              </a:defRPr>
            </a:lvl1pPr>
          </a:lstStyle>
          <a:p>
            <a:fld id="{154C7605-DDC3-4BBB-B290-0BAE4D5FB962}" type="datetimeFigureOut">
              <a:rPr lang="en-GB" smtClean="0"/>
              <a:pPr/>
              <a:t>14/06/2016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0000"/>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fld id="{58272757-CE2F-4469-BD9D-D4AF11D0D765}" type="slidenum">
              <a:rPr lang="en-GB" smtClean="0"/>
              <a:pPr/>
              <a:t>‹#›</a:t>
            </a:fld>
            <a:endParaRPr lang="en-GB"/>
          </a:p>
        </p:txBody>
      </p:sp>
    </p:spTree>
    <p:extLst>
      <p:ext uri="{BB962C8B-B14F-4D97-AF65-F5344CB8AC3E}">
        <p14:creationId xmlns:p14="http://schemas.microsoft.com/office/powerpoint/2010/main" val="1701645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000" kern="1200">
          <a:solidFill>
            <a:srgbClr val="00000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s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1" name="TextBox 30"/>
          <p:cNvSpPr txBox="1"/>
          <p:nvPr/>
        </p:nvSpPr>
        <p:spPr>
          <a:xfrm>
            <a:off x="0" y="1412776"/>
            <a:ext cx="9144000" cy="2492990"/>
          </a:xfrm>
          <a:prstGeom prst="rect">
            <a:avLst/>
          </a:prstGeom>
          <a:noFill/>
        </p:spPr>
        <p:txBody>
          <a:bodyPr wrap="square" rtlCol="0">
            <a:spAutoFit/>
          </a:bodyPr>
          <a:lstStyle/>
          <a:p>
            <a:pPr algn="ctr"/>
            <a:r>
              <a:rPr lang="en-GB" sz="6000" b="1" dirty="0">
                <a:solidFill>
                  <a:srgbClr val="000000"/>
                </a:solidFill>
                <a:latin typeface="+mj-lt"/>
                <a:cs typeface="Blur"/>
              </a:rPr>
              <a:t>Introduction to </a:t>
            </a:r>
          </a:p>
          <a:p>
            <a:pPr algn="ctr"/>
            <a:r>
              <a:rPr lang="en-GB" sz="9600" b="1" dirty="0">
                <a:solidFill>
                  <a:srgbClr val="000000"/>
                </a:solidFill>
                <a:latin typeface="+mj-lt"/>
                <a:cs typeface="Blur"/>
              </a:rPr>
              <a:t>RAIL</a:t>
            </a:r>
            <a:endParaRPr lang="en-GB" sz="7200" b="1" dirty="0">
              <a:solidFill>
                <a:srgbClr val="000000"/>
              </a:solidFill>
              <a:latin typeface="+mj-lt"/>
              <a:cs typeface="Blur"/>
            </a:endParaRPr>
          </a:p>
        </p:txBody>
      </p:sp>
    </p:spTree>
    <p:extLst>
      <p:ext uri="{BB962C8B-B14F-4D97-AF65-F5344CB8AC3E}">
        <p14:creationId xmlns:p14="http://schemas.microsoft.com/office/powerpoint/2010/main" val="3459952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s1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2" name="Title 1"/>
          <p:cNvSpPr txBox="1">
            <a:spLocks/>
          </p:cNvSpPr>
          <p:nvPr/>
        </p:nvSpPr>
        <p:spPr>
          <a:xfrm>
            <a:off x="1043492" y="1180652"/>
            <a:ext cx="702474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rgbClr val="000000"/>
                </a:solidFill>
                <a:latin typeface="Calibri" panose="020F0502020204030204" pitchFamily="34" charset="0"/>
                <a:cs typeface="Blur"/>
              </a:rPr>
              <a:t>What is Rail?</a:t>
            </a:r>
          </a:p>
        </p:txBody>
      </p:sp>
      <p:sp>
        <p:nvSpPr>
          <p:cNvPr id="23" name="Content Placeholder 2"/>
          <p:cNvSpPr txBox="1">
            <a:spLocks/>
          </p:cNvSpPr>
          <p:nvPr/>
        </p:nvSpPr>
        <p:spPr>
          <a:xfrm>
            <a:off x="1043492" y="2323652"/>
            <a:ext cx="6777317" cy="350897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a:solidFill>
                  <a:srgbClr val="000000"/>
                </a:solidFill>
              </a:rPr>
              <a:t>Trains</a:t>
            </a:r>
          </a:p>
          <a:p>
            <a:r>
              <a:rPr lang="en-GB" dirty="0">
                <a:solidFill>
                  <a:srgbClr val="000000"/>
                </a:solidFill>
              </a:rPr>
              <a:t>Stations</a:t>
            </a:r>
          </a:p>
          <a:p>
            <a:r>
              <a:rPr lang="en-GB" dirty="0">
                <a:solidFill>
                  <a:srgbClr val="000000"/>
                </a:solidFill>
              </a:rPr>
              <a:t>Staff</a:t>
            </a:r>
          </a:p>
          <a:p>
            <a:r>
              <a:rPr lang="en-GB" dirty="0">
                <a:solidFill>
                  <a:srgbClr val="000000"/>
                </a:solidFill>
              </a:rPr>
              <a:t>Customers</a:t>
            </a:r>
          </a:p>
          <a:p>
            <a:r>
              <a:rPr lang="en-GB" dirty="0">
                <a:solidFill>
                  <a:srgbClr val="000000"/>
                </a:solidFill>
              </a:rPr>
              <a:t>Infrastructure</a:t>
            </a:r>
          </a:p>
          <a:p>
            <a:r>
              <a:rPr lang="en-GB" dirty="0">
                <a:solidFill>
                  <a:srgbClr val="000000"/>
                </a:solidFill>
              </a:rPr>
              <a:t>Industry Structure</a:t>
            </a:r>
          </a:p>
          <a:p>
            <a:endParaRPr lang="en-GB" dirty="0">
              <a:solidFill>
                <a:srgbClr val="000000"/>
              </a:solidFill>
            </a:endParaRPr>
          </a:p>
        </p:txBody>
      </p:sp>
    </p:spTree>
    <p:extLst>
      <p:ext uri="{BB962C8B-B14F-4D97-AF65-F5344CB8AC3E}">
        <p14:creationId xmlns:p14="http://schemas.microsoft.com/office/powerpoint/2010/main" val="1070657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s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7771884" y="6423106"/>
            <a:ext cx="1368152" cy="253916"/>
          </a:xfrm>
          <a:prstGeom prst="rect">
            <a:avLst/>
          </a:prstGeom>
          <a:noFill/>
        </p:spPr>
        <p:txBody>
          <a:bodyPr wrap="square" rtlCol="0">
            <a:spAutoFit/>
          </a:bodyPr>
          <a:lstStyle/>
          <a:p>
            <a:r>
              <a:rPr lang="en-GB" sz="1000" dirty="0">
                <a:solidFill>
                  <a:srgbClr val="000000"/>
                </a:solidFill>
              </a:rPr>
              <a:t>Source: Network Rail</a:t>
            </a:r>
          </a:p>
        </p:txBody>
      </p:sp>
      <p:sp>
        <p:nvSpPr>
          <p:cNvPr id="6" name="Title 1"/>
          <p:cNvSpPr txBox="1">
            <a:spLocks/>
          </p:cNvSpPr>
          <p:nvPr/>
        </p:nvSpPr>
        <p:spPr>
          <a:xfrm>
            <a:off x="0" y="260648"/>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rgbClr val="000000"/>
                </a:solidFill>
                <a:cs typeface="Blur"/>
              </a:rPr>
              <a:t>History of Rail</a:t>
            </a:r>
          </a:p>
        </p:txBody>
      </p:sp>
    </p:spTree>
    <p:extLst>
      <p:ext uri="{BB962C8B-B14F-4D97-AF65-F5344CB8AC3E}">
        <p14:creationId xmlns:p14="http://schemas.microsoft.com/office/powerpoint/2010/main" val="2990054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3.jpg"/>
          <p:cNvPicPr>
            <a:picLocks noChangeAspect="1"/>
          </p:cNvPicPr>
          <p:nvPr/>
        </p:nvPicPr>
        <p:blipFill rotWithShape="1">
          <a:blip r:embed="rId3" cstate="print">
            <a:extLst>
              <a:ext uri="{28A0092B-C50C-407E-A947-70E740481C1C}">
                <a14:useLocalDpi xmlns:a14="http://schemas.microsoft.com/office/drawing/2010/main" val="0"/>
              </a:ext>
            </a:extLst>
          </a:blip>
          <a:srcRect r="20864"/>
          <a:stretch/>
        </p:blipFill>
        <p:spPr>
          <a:xfrm>
            <a:off x="1907704" y="0"/>
            <a:ext cx="7236296" cy="6858000"/>
          </a:xfrm>
          <a:prstGeom prst="rect">
            <a:avLst/>
          </a:prstGeom>
        </p:spPr>
      </p:pic>
      <p:sp>
        <p:nvSpPr>
          <p:cNvPr id="11" name="Content Placeholder 10"/>
          <p:cNvSpPr>
            <a:spLocks noGrp="1"/>
          </p:cNvSpPr>
          <p:nvPr>
            <p:ph idx="1"/>
          </p:nvPr>
        </p:nvSpPr>
        <p:spPr/>
        <p:txBody>
          <a:bodyPr/>
          <a:lstStyle/>
          <a:p>
            <a:r>
              <a:rPr lang="en-GB" dirty="0">
                <a:solidFill>
                  <a:srgbClr val="000000"/>
                </a:solidFill>
              </a:rPr>
              <a:t>Connects the hearts of different cities</a:t>
            </a:r>
          </a:p>
          <a:p>
            <a:r>
              <a:rPr lang="en-GB" dirty="0">
                <a:solidFill>
                  <a:srgbClr val="000000"/>
                </a:solidFill>
              </a:rPr>
              <a:t>Energy Efficient</a:t>
            </a:r>
          </a:p>
          <a:p>
            <a:r>
              <a:rPr lang="en-US" dirty="0">
                <a:solidFill>
                  <a:srgbClr val="000000"/>
                </a:solidFill>
              </a:rPr>
              <a:t>It can carry a lot of people at once </a:t>
            </a:r>
          </a:p>
          <a:p>
            <a:r>
              <a:rPr lang="en-GB" dirty="0">
                <a:solidFill>
                  <a:srgbClr val="000000"/>
                </a:solidFill>
              </a:rPr>
              <a:t>It drives our Economic growth</a:t>
            </a:r>
          </a:p>
          <a:p>
            <a:r>
              <a:rPr lang="en-GB" dirty="0">
                <a:solidFill>
                  <a:srgbClr val="000000"/>
                </a:solidFill>
              </a:rPr>
              <a:t>Transportation over Rail saves about</a:t>
            </a:r>
            <a:br>
              <a:rPr lang="en-GB" dirty="0">
                <a:solidFill>
                  <a:srgbClr val="000000"/>
                </a:solidFill>
              </a:rPr>
            </a:br>
            <a:r>
              <a:rPr lang="en-GB" dirty="0">
                <a:solidFill>
                  <a:srgbClr val="000000"/>
                </a:solidFill>
              </a:rPr>
              <a:t>950 fatalities per year compared to road</a:t>
            </a:r>
          </a:p>
          <a:p>
            <a:endParaRPr lang="en-GB" dirty="0">
              <a:solidFill>
                <a:srgbClr val="000000"/>
              </a:solidFill>
            </a:endParaRPr>
          </a:p>
          <a:p>
            <a:endParaRPr lang="en-US" dirty="0">
              <a:solidFill>
                <a:srgbClr val="000000"/>
              </a:solidFill>
            </a:endParaRPr>
          </a:p>
          <a:p>
            <a:endParaRPr lang="en-GB" sz="2000" dirty="0">
              <a:solidFill>
                <a:srgbClr val="000000"/>
              </a:solidFill>
            </a:endParaRPr>
          </a:p>
        </p:txBody>
      </p:sp>
      <p:sp>
        <p:nvSpPr>
          <p:cNvPr id="8" name="Title 1"/>
          <p:cNvSpPr txBox="1">
            <a:spLocks/>
          </p:cNvSpPr>
          <p:nvPr/>
        </p:nvSpPr>
        <p:spPr>
          <a:xfrm>
            <a:off x="539552" y="764704"/>
            <a:ext cx="702474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a:solidFill>
                  <a:srgbClr val="000000"/>
                </a:solidFill>
                <a:cs typeface="Blur"/>
              </a:rPr>
              <a:t>What is Rail?</a:t>
            </a:r>
          </a:p>
        </p:txBody>
      </p:sp>
    </p:spTree>
    <p:extLst>
      <p:ext uri="{BB962C8B-B14F-4D97-AF65-F5344CB8AC3E}">
        <p14:creationId xmlns:p14="http://schemas.microsoft.com/office/powerpoint/2010/main" val="2306089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074" name="Picture 2" descr="C:\Users\071722\Documents\tra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2204864"/>
            <a:ext cx="2088232" cy="1277015"/>
          </a:xfrm>
          <a:prstGeom prst="roundRect">
            <a:avLst>
              <a:gd name="adj" fmla="val 8594"/>
            </a:avLst>
          </a:prstGeom>
          <a:solidFill>
            <a:srgbClr val="FFFFFF">
              <a:shade val="85000"/>
            </a:srgbClr>
          </a:solidFill>
          <a:ln>
            <a:noFill/>
          </a:ln>
          <a:effectLst/>
          <a:extLst/>
        </p:spPr>
      </p:pic>
      <p:pic>
        <p:nvPicPr>
          <p:cNvPr id="3075" name="Picture 3" descr="C:\Users\071722\Documents\tram.png"/>
          <p:cNvPicPr>
            <a:picLocks noChangeAspect="1" noChangeArrowheads="1"/>
          </p:cNvPicPr>
          <p:nvPr/>
        </p:nvPicPr>
        <p:blipFill rotWithShape="1">
          <a:blip r:embed="rId5">
            <a:extLst>
              <a:ext uri="{28A0092B-C50C-407E-A947-70E740481C1C}">
                <a14:useLocalDpi xmlns:a14="http://schemas.microsoft.com/office/drawing/2010/main" val="0"/>
              </a:ext>
            </a:extLst>
          </a:blip>
          <a:srcRect t="6526" b="6089"/>
          <a:stretch/>
        </p:blipFill>
        <p:spPr bwMode="auto">
          <a:xfrm>
            <a:off x="3635896" y="2204864"/>
            <a:ext cx="2088232" cy="1273832"/>
          </a:xfrm>
          <a:prstGeom prst="roundRect">
            <a:avLst>
              <a:gd name="adj" fmla="val 8594"/>
            </a:avLst>
          </a:prstGeom>
          <a:solidFill>
            <a:srgbClr val="FFFFFF">
              <a:shade val="85000"/>
            </a:srgbClr>
          </a:solidFill>
          <a:ln>
            <a:noFill/>
          </a:ln>
          <a:effectLst/>
          <a:extLst/>
        </p:spPr>
      </p:pic>
      <p:pic>
        <p:nvPicPr>
          <p:cNvPr id="3076" name="Picture 4" descr="C:\Users\071722\Documents\tram.png"/>
          <p:cNvPicPr>
            <a:picLocks noChangeAspect="1" noChangeArrowheads="1"/>
          </p:cNvPicPr>
          <p:nvPr/>
        </p:nvPicPr>
        <p:blipFill rotWithShape="1">
          <a:blip r:embed="rId6">
            <a:extLst>
              <a:ext uri="{28A0092B-C50C-407E-A947-70E740481C1C}">
                <a14:useLocalDpi xmlns:a14="http://schemas.microsoft.com/office/drawing/2010/main" val="0"/>
              </a:ext>
            </a:extLst>
          </a:blip>
          <a:srcRect l="4425"/>
          <a:stretch/>
        </p:blipFill>
        <p:spPr bwMode="auto">
          <a:xfrm>
            <a:off x="1043607" y="4221088"/>
            <a:ext cx="2088233" cy="1296144"/>
          </a:xfrm>
          <a:prstGeom prst="roundRect">
            <a:avLst>
              <a:gd name="adj" fmla="val 8594"/>
            </a:avLst>
          </a:prstGeom>
          <a:solidFill>
            <a:srgbClr val="FFFFFF">
              <a:shade val="85000"/>
            </a:srgbClr>
          </a:solidFill>
          <a:ln>
            <a:noFill/>
          </a:ln>
          <a:effectLst/>
          <a:extLst/>
        </p:spPr>
      </p:pic>
      <p:sp>
        <p:nvSpPr>
          <p:cNvPr id="14" name="TextBox 13"/>
          <p:cNvSpPr txBox="1"/>
          <p:nvPr/>
        </p:nvSpPr>
        <p:spPr>
          <a:xfrm>
            <a:off x="1043608" y="5589240"/>
            <a:ext cx="2088232" cy="369332"/>
          </a:xfrm>
          <a:prstGeom prst="rect">
            <a:avLst/>
          </a:prstGeom>
          <a:noFill/>
        </p:spPr>
        <p:txBody>
          <a:bodyPr wrap="square" rtlCol="0">
            <a:spAutoFit/>
          </a:bodyPr>
          <a:lstStyle/>
          <a:p>
            <a:pPr algn="ctr"/>
            <a:r>
              <a:rPr lang="en-GB" dirty="0">
                <a:solidFill>
                  <a:srgbClr val="000000"/>
                </a:solidFill>
              </a:rPr>
              <a:t>Tram</a:t>
            </a:r>
          </a:p>
        </p:txBody>
      </p:sp>
      <p:sp>
        <p:nvSpPr>
          <p:cNvPr id="15" name="TextBox 14"/>
          <p:cNvSpPr txBox="1"/>
          <p:nvPr/>
        </p:nvSpPr>
        <p:spPr>
          <a:xfrm>
            <a:off x="3635896" y="3501008"/>
            <a:ext cx="2119030" cy="369332"/>
          </a:xfrm>
          <a:prstGeom prst="rect">
            <a:avLst/>
          </a:prstGeom>
          <a:noFill/>
        </p:spPr>
        <p:txBody>
          <a:bodyPr wrap="square" rtlCol="0">
            <a:spAutoFit/>
          </a:bodyPr>
          <a:lstStyle/>
          <a:p>
            <a:pPr algn="ctr"/>
            <a:r>
              <a:rPr lang="en-GB" dirty="0">
                <a:solidFill>
                  <a:srgbClr val="000000"/>
                </a:solidFill>
              </a:rPr>
              <a:t>Mass transit</a:t>
            </a:r>
          </a:p>
        </p:txBody>
      </p:sp>
      <p:sp>
        <p:nvSpPr>
          <p:cNvPr id="16" name="TextBox 15"/>
          <p:cNvSpPr txBox="1"/>
          <p:nvPr/>
        </p:nvSpPr>
        <p:spPr>
          <a:xfrm>
            <a:off x="1043608" y="3501008"/>
            <a:ext cx="2160240" cy="369332"/>
          </a:xfrm>
          <a:prstGeom prst="rect">
            <a:avLst/>
          </a:prstGeom>
          <a:noFill/>
        </p:spPr>
        <p:txBody>
          <a:bodyPr wrap="square" rtlCol="0">
            <a:spAutoFit/>
          </a:bodyPr>
          <a:lstStyle/>
          <a:p>
            <a:pPr algn="ctr"/>
            <a:r>
              <a:rPr lang="en-GB" dirty="0">
                <a:solidFill>
                  <a:srgbClr val="000000"/>
                </a:solidFill>
              </a:rPr>
              <a:t>Metro</a:t>
            </a:r>
          </a:p>
        </p:txBody>
      </p:sp>
      <p:pic>
        <p:nvPicPr>
          <p:cNvPr id="12" name="Picture 2" descr="C:\Users\071722\Documents\tra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4221088"/>
            <a:ext cx="2088232" cy="1296144"/>
          </a:xfrm>
          <a:prstGeom prst="roundRect">
            <a:avLst>
              <a:gd name="adj" fmla="val 8594"/>
            </a:avLst>
          </a:prstGeom>
          <a:solidFill>
            <a:srgbClr val="FFFFFF">
              <a:shade val="85000"/>
            </a:srgbClr>
          </a:solidFill>
          <a:ln>
            <a:noFill/>
          </a:ln>
          <a:effectLst/>
          <a:extLst/>
        </p:spPr>
      </p:pic>
      <p:sp>
        <p:nvSpPr>
          <p:cNvPr id="13" name="TextBox 12"/>
          <p:cNvSpPr txBox="1"/>
          <p:nvPr/>
        </p:nvSpPr>
        <p:spPr>
          <a:xfrm>
            <a:off x="3635896" y="5589240"/>
            <a:ext cx="2088231" cy="369332"/>
          </a:xfrm>
          <a:prstGeom prst="rect">
            <a:avLst/>
          </a:prstGeom>
          <a:noFill/>
        </p:spPr>
        <p:txBody>
          <a:bodyPr wrap="square" rtlCol="0">
            <a:spAutoFit/>
          </a:bodyPr>
          <a:lstStyle/>
          <a:p>
            <a:pPr algn="ctr"/>
            <a:r>
              <a:rPr lang="en-GB" dirty="0">
                <a:solidFill>
                  <a:srgbClr val="000000"/>
                </a:solidFill>
              </a:rPr>
              <a:t>Extra-Urban</a:t>
            </a:r>
          </a:p>
        </p:txBody>
      </p:sp>
      <p:pic>
        <p:nvPicPr>
          <p:cNvPr id="23" name="Picture 4" descr="C:\Users\071722\Documents\tram.png"/>
          <p:cNvPicPr>
            <a:picLocks noChangeAspect="1" noChangeArrowheads="1"/>
          </p:cNvPicPr>
          <p:nvPr/>
        </p:nvPicPr>
        <p:blipFill rotWithShape="1">
          <a:blip r:embed="rId8">
            <a:extLst>
              <a:ext uri="{28A0092B-C50C-407E-A947-70E740481C1C}">
                <a14:useLocalDpi xmlns:a14="http://schemas.microsoft.com/office/drawing/2010/main" val="0"/>
              </a:ext>
            </a:extLst>
          </a:blip>
          <a:srcRect l="2652"/>
          <a:stretch/>
        </p:blipFill>
        <p:spPr bwMode="auto">
          <a:xfrm>
            <a:off x="6228184" y="2204864"/>
            <a:ext cx="2088232" cy="1278507"/>
          </a:xfrm>
          <a:prstGeom prst="roundRect">
            <a:avLst>
              <a:gd name="adj" fmla="val 8594"/>
            </a:avLst>
          </a:prstGeom>
          <a:solidFill>
            <a:srgbClr val="FFFFFF">
              <a:shade val="85000"/>
            </a:srgbClr>
          </a:solidFill>
          <a:ln>
            <a:noFill/>
          </a:ln>
          <a:effectLst/>
          <a:extLst/>
        </p:spPr>
      </p:pic>
      <p:sp>
        <p:nvSpPr>
          <p:cNvPr id="24" name="TextBox 23"/>
          <p:cNvSpPr txBox="1"/>
          <p:nvPr/>
        </p:nvSpPr>
        <p:spPr>
          <a:xfrm>
            <a:off x="6012160" y="3501008"/>
            <a:ext cx="2448272" cy="369332"/>
          </a:xfrm>
          <a:prstGeom prst="rect">
            <a:avLst/>
          </a:prstGeom>
          <a:noFill/>
        </p:spPr>
        <p:txBody>
          <a:bodyPr wrap="square" rtlCol="0">
            <a:spAutoFit/>
          </a:bodyPr>
          <a:lstStyle/>
          <a:p>
            <a:pPr algn="ctr"/>
            <a:r>
              <a:rPr lang="en-GB" dirty="0">
                <a:solidFill>
                  <a:srgbClr val="000000"/>
                </a:solidFill>
              </a:rPr>
              <a:t>High Speed &amp; Inter City</a:t>
            </a:r>
          </a:p>
        </p:txBody>
      </p:sp>
      <p:pic>
        <p:nvPicPr>
          <p:cNvPr id="25" name="Picture 3" descr="C:\Users\071722\Documents\tram.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8184" y="4221088"/>
            <a:ext cx="2088233" cy="1296144"/>
          </a:xfrm>
          <a:prstGeom prst="roundRect">
            <a:avLst>
              <a:gd name="adj" fmla="val 8594"/>
            </a:avLst>
          </a:prstGeom>
          <a:solidFill>
            <a:srgbClr val="FFFFFF">
              <a:shade val="85000"/>
            </a:srgbClr>
          </a:solidFill>
          <a:ln>
            <a:noFill/>
          </a:ln>
          <a:effectLst/>
          <a:extLst/>
        </p:spPr>
      </p:pic>
      <p:sp>
        <p:nvSpPr>
          <p:cNvPr id="26" name="TextBox 25"/>
          <p:cNvSpPr txBox="1"/>
          <p:nvPr/>
        </p:nvSpPr>
        <p:spPr>
          <a:xfrm>
            <a:off x="6228184" y="5589240"/>
            <a:ext cx="2088232" cy="369332"/>
          </a:xfrm>
          <a:prstGeom prst="rect">
            <a:avLst/>
          </a:prstGeom>
          <a:noFill/>
        </p:spPr>
        <p:txBody>
          <a:bodyPr wrap="square" rtlCol="0">
            <a:spAutoFit/>
          </a:bodyPr>
          <a:lstStyle/>
          <a:p>
            <a:pPr algn="ctr"/>
            <a:r>
              <a:rPr lang="en-GB" dirty="0">
                <a:solidFill>
                  <a:srgbClr val="000000"/>
                </a:solidFill>
              </a:rPr>
              <a:t>Very High Speed</a:t>
            </a:r>
          </a:p>
        </p:txBody>
      </p:sp>
      <p:sp>
        <p:nvSpPr>
          <p:cNvPr id="20" name="Title 1"/>
          <p:cNvSpPr txBox="1">
            <a:spLocks/>
          </p:cNvSpPr>
          <p:nvPr/>
        </p:nvSpPr>
        <p:spPr>
          <a:xfrm>
            <a:off x="539552" y="764704"/>
            <a:ext cx="702474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a:solidFill>
                  <a:srgbClr val="000000"/>
                </a:solidFill>
                <a:cs typeface="Blur"/>
              </a:rPr>
              <a:t>Types of Train?</a:t>
            </a:r>
          </a:p>
        </p:txBody>
      </p:sp>
    </p:spTree>
    <p:extLst>
      <p:ext uri="{BB962C8B-B14F-4D97-AF65-F5344CB8AC3E}">
        <p14:creationId xmlns:p14="http://schemas.microsoft.com/office/powerpoint/2010/main" val="688863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 name="Content Placeholder 19"/>
          <p:cNvSpPr>
            <a:spLocks noGrp="1"/>
          </p:cNvSpPr>
          <p:nvPr>
            <p:ph idx="1"/>
          </p:nvPr>
        </p:nvSpPr>
        <p:spPr/>
        <p:txBody>
          <a:bodyPr>
            <a:normAutofit/>
          </a:bodyPr>
          <a:lstStyle/>
          <a:p>
            <a:r>
              <a:rPr lang="en-GB" dirty="0">
                <a:solidFill>
                  <a:srgbClr val="000000"/>
                </a:solidFill>
              </a:rPr>
              <a:t>2539 stations in the UK</a:t>
            </a:r>
          </a:p>
          <a:p>
            <a:r>
              <a:rPr lang="en-GB" dirty="0">
                <a:solidFill>
                  <a:srgbClr val="000000"/>
                </a:solidFill>
              </a:rPr>
              <a:t>Retail Shops</a:t>
            </a:r>
          </a:p>
          <a:p>
            <a:r>
              <a:rPr lang="en-GB" dirty="0">
                <a:solidFill>
                  <a:srgbClr val="000000"/>
                </a:solidFill>
              </a:rPr>
              <a:t>Wi-Fi</a:t>
            </a:r>
          </a:p>
          <a:p>
            <a:r>
              <a:rPr lang="en-GB" dirty="0">
                <a:solidFill>
                  <a:srgbClr val="000000"/>
                </a:solidFill>
              </a:rPr>
              <a:t>Rest Areas</a:t>
            </a:r>
          </a:p>
          <a:p>
            <a:r>
              <a:rPr lang="en-GB" dirty="0">
                <a:solidFill>
                  <a:srgbClr val="000000"/>
                </a:solidFill>
              </a:rPr>
              <a:t>Advertising</a:t>
            </a:r>
          </a:p>
          <a:p>
            <a:r>
              <a:rPr lang="en-GB" dirty="0">
                <a:solidFill>
                  <a:srgbClr val="000000"/>
                </a:solidFill>
              </a:rPr>
              <a:t>Customer information systems</a:t>
            </a:r>
          </a:p>
          <a:p>
            <a:r>
              <a:rPr lang="en-GB" dirty="0">
                <a:solidFill>
                  <a:srgbClr val="000000"/>
                </a:solidFill>
              </a:rPr>
              <a:t>Transport connections</a:t>
            </a:r>
          </a:p>
          <a:p>
            <a:endParaRPr lang="en-GB" dirty="0">
              <a:solidFill>
                <a:srgbClr val="000000"/>
              </a:solidFill>
            </a:endParaRPr>
          </a:p>
          <a:p>
            <a:endParaRPr lang="en-GB" dirty="0">
              <a:solidFill>
                <a:srgbClr val="000000"/>
              </a:solidFill>
            </a:endParaRPr>
          </a:p>
          <a:p>
            <a:endParaRPr lang="en-GB" dirty="0">
              <a:solidFill>
                <a:srgbClr val="000000"/>
              </a:solidFill>
            </a:endParaRPr>
          </a:p>
        </p:txBody>
      </p:sp>
      <p:sp>
        <p:nvSpPr>
          <p:cNvPr id="11" name="Title 1"/>
          <p:cNvSpPr txBox="1">
            <a:spLocks/>
          </p:cNvSpPr>
          <p:nvPr/>
        </p:nvSpPr>
        <p:spPr>
          <a:xfrm>
            <a:off x="539552" y="764704"/>
            <a:ext cx="702474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a:solidFill>
                  <a:srgbClr val="000000"/>
                </a:solidFill>
                <a:cs typeface="Blur"/>
              </a:rPr>
              <a:t>Our Stations</a:t>
            </a:r>
          </a:p>
        </p:txBody>
      </p:sp>
    </p:spTree>
    <p:extLst>
      <p:ext uri="{BB962C8B-B14F-4D97-AF65-F5344CB8AC3E}">
        <p14:creationId xmlns:p14="http://schemas.microsoft.com/office/powerpoint/2010/main" val="3195623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ackgrounds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Content Placeholder 13"/>
          <p:cNvSpPr txBox="1">
            <a:spLocks/>
          </p:cNvSpPr>
          <p:nvPr/>
        </p:nvSpPr>
        <p:spPr>
          <a:xfrm>
            <a:off x="-5435130" y="1606154"/>
            <a:ext cx="6415925" cy="10801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400" dirty="0"/>
          </a:p>
        </p:txBody>
      </p:sp>
      <p:sp>
        <p:nvSpPr>
          <p:cNvPr id="16" name="Content Placeholder 13"/>
          <p:cNvSpPr txBox="1">
            <a:spLocks/>
          </p:cNvSpPr>
          <p:nvPr/>
        </p:nvSpPr>
        <p:spPr>
          <a:xfrm>
            <a:off x="-5435129" y="3290848"/>
            <a:ext cx="6415925" cy="2632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400" dirty="0"/>
          </a:p>
        </p:txBody>
      </p:sp>
      <p:sp>
        <p:nvSpPr>
          <p:cNvPr id="14" name="Title 1"/>
          <p:cNvSpPr txBox="1">
            <a:spLocks/>
          </p:cNvSpPr>
          <p:nvPr/>
        </p:nvSpPr>
        <p:spPr>
          <a:xfrm>
            <a:off x="539552" y="764704"/>
            <a:ext cx="702474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a:solidFill>
                  <a:srgbClr val="000000"/>
                </a:solidFill>
                <a:cs typeface="Blur"/>
              </a:rPr>
              <a:t>Industry Structure</a:t>
            </a:r>
          </a:p>
        </p:txBody>
      </p:sp>
      <p:sp>
        <p:nvSpPr>
          <p:cNvPr id="7" name="Rounded Rectangle 6"/>
          <p:cNvSpPr/>
          <p:nvPr/>
        </p:nvSpPr>
        <p:spPr>
          <a:xfrm>
            <a:off x="290399" y="2276872"/>
            <a:ext cx="8568952" cy="3096344"/>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578431" y="2470583"/>
            <a:ext cx="7992888" cy="2724219"/>
          </a:xfrm>
          <a:prstGeom prst="roundRect">
            <a:avLst>
              <a:gd name="adj" fmla="val 0"/>
            </a:avLst>
          </a:prstGeom>
          <a:solidFill>
            <a:srgbClr val="FFFFFF">
              <a:shade val="85000"/>
            </a:srgbClr>
          </a:solidFill>
          <a:ln>
            <a:noFill/>
          </a:ln>
          <a:effectLst/>
          <a:extLst/>
        </p:spPr>
      </p:pic>
    </p:spTree>
    <p:extLst>
      <p:ext uri="{BB962C8B-B14F-4D97-AF65-F5344CB8AC3E}">
        <p14:creationId xmlns:p14="http://schemas.microsoft.com/office/powerpoint/2010/main" val="3194264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s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Content Placeholder 2"/>
          <p:cNvSpPr txBox="1">
            <a:spLocks/>
          </p:cNvSpPr>
          <p:nvPr/>
        </p:nvSpPr>
        <p:spPr>
          <a:xfrm>
            <a:off x="1043492" y="2323652"/>
            <a:ext cx="6777317" cy="350897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dirty="0"/>
          </a:p>
        </p:txBody>
      </p:sp>
      <p:sp>
        <p:nvSpPr>
          <p:cNvPr id="14" name="Content Placeholder 13"/>
          <p:cNvSpPr>
            <a:spLocks noGrp="1"/>
          </p:cNvSpPr>
          <p:nvPr>
            <p:ph idx="1"/>
          </p:nvPr>
        </p:nvSpPr>
        <p:spPr/>
        <p:txBody>
          <a:bodyPr/>
          <a:lstStyle/>
          <a:p>
            <a:r>
              <a:rPr lang="en-GB" dirty="0">
                <a:solidFill>
                  <a:srgbClr val="000000"/>
                </a:solidFill>
              </a:rPr>
              <a:t>Long Term Committed investment</a:t>
            </a:r>
          </a:p>
          <a:p>
            <a:r>
              <a:rPr lang="en-GB" dirty="0">
                <a:solidFill>
                  <a:srgbClr val="000000"/>
                </a:solidFill>
              </a:rPr>
              <a:t>£38bn Network Rail 2014 – 2019</a:t>
            </a:r>
          </a:p>
          <a:p>
            <a:r>
              <a:rPr lang="en-GB" dirty="0">
                <a:solidFill>
                  <a:srgbClr val="000000"/>
                </a:solidFill>
              </a:rPr>
              <a:t>£42bn High-Speed 2</a:t>
            </a:r>
          </a:p>
          <a:p>
            <a:r>
              <a:rPr lang="en-GB" dirty="0">
                <a:solidFill>
                  <a:srgbClr val="000000"/>
                </a:solidFill>
              </a:rPr>
              <a:t>£15bn Crossrail</a:t>
            </a:r>
          </a:p>
          <a:p>
            <a:endParaRPr lang="en-GB" dirty="0">
              <a:solidFill>
                <a:srgbClr val="000000"/>
              </a:solidFill>
            </a:endParaRPr>
          </a:p>
          <a:p>
            <a:pPr marL="0" indent="0">
              <a:buNone/>
            </a:pPr>
            <a:r>
              <a:rPr lang="en-GB" dirty="0">
                <a:solidFill>
                  <a:srgbClr val="000000"/>
                </a:solidFill>
              </a:rPr>
              <a:t>1,000+ companies in the supply chain </a:t>
            </a:r>
            <a:br>
              <a:rPr lang="en-GB" dirty="0">
                <a:solidFill>
                  <a:srgbClr val="000000"/>
                </a:solidFill>
              </a:rPr>
            </a:br>
            <a:r>
              <a:rPr lang="en-GB" dirty="0">
                <a:solidFill>
                  <a:srgbClr val="000000"/>
                </a:solidFill>
              </a:rPr>
              <a:t>employing 200,000 people</a:t>
            </a:r>
          </a:p>
          <a:p>
            <a:endParaRPr lang="en-GB" dirty="0">
              <a:solidFill>
                <a:srgbClr val="000000"/>
              </a:solidFill>
            </a:endParaRPr>
          </a:p>
          <a:p>
            <a:endParaRPr lang="en-GB" dirty="0">
              <a:solidFill>
                <a:srgbClr val="000000"/>
              </a:solidFill>
            </a:endParaRPr>
          </a:p>
        </p:txBody>
      </p:sp>
      <p:sp>
        <p:nvSpPr>
          <p:cNvPr id="17" name="Content Placeholder 13"/>
          <p:cNvSpPr txBox="1">
            <a:spLocks/>
          </p:cNvSpPr>
          <p:nvPr/>
        </p:nvSpPr>
        <p:spPr>
          <a:xfrm>
            <a:off x="-5005411" y="4725822"/>
            <a:ext cx="6415925" cy="10801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sz="2400" dirty="0"/>
          </a:p>
        </p:txBody>
      </p:sp>
      <p:sp>
        <p:nvSpPr>
          <p:cNvPr id="10" name="Title 1"/>
          <p:cNvSpPr txBox="1">
            <a:spLocks/>
          </p:cNvSpPr>
          <p:nvPr/>
        </p:nvSpPr>
        <p:spPr>
          <a:xfrm>
            <a:off x="539552" y="764704"/>
            <a:ext cx="702474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a:solidFill>
                  <a:srgbClr val="000000"/>
                </a:solidFill>
                <a:cs typeface="Blur"/>
              </a:rPr>
              <a:t>Numbers DON’T Lie</a:t>
            </a:r>
          </a:p>
        </p:txBody>
      </p:sp>
    </p:spTree>
    <p:extLst>
      <p:ext uri="{BB962C8B-B14F-4D97-AF65-F5344CB8AC3E}">
        <p14:creationId xmlns:p14="http://schemas.microsoft.com/office/powerpoint/2010/main" val="500476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s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0" y="2348880"/>
            <a:ext cx="9144000" cy="1569660"/>
          </a:xfrm>
          <a:prstGeom prst="rect">
            <a:avLst/>
          </a:prstGeom>
          <a:noFill/>
        </p:spPr>
        <p:txBody>
          <a:bodyPr wrap="square" rtlCol="0">
            <a:spAutoFit/>
          </a:bodyPr>
          <a:lstStyle/>
          <a:p>
            <a:pPr algn="ctr"/>
            <a:r>
              <a:rPr lang="en-GB" sz="9600" b="1" dirty="0">
                <a:latin typeface="+mj-lt"/>
                <a:cs typeface="Blur"/>
              </a:rPr>
              <a:t>Thank You</a:t>
            </a:r>
            <a:endParaRPr lang="en-GB" sz="7200" b="1" dirty="0">
              <a:latin typeface="+mj-lt"/>
              <a:cs typeface="Blur"/>
            </a:endParaRPr>
          </a:p>
        </p:txBody>
      </p:sp>
    </p:spTree>
    <p:extLst>
      <p:ext uri="{BB962C8B-B14F-4D97-AF65-F5344CB8AC3E}">
        <p14:creationId xmlns:p14="http://schemas.microsoft.com/office/powerpoint/2010/main" val="1920512993"/>
      </p:ext>
    </p:extLst>
  </p:cSld>
  <p:clrMapOvr>
    <a:masterClrMapping/>
  </p:clrMapOvr>
</p:sld>
</file>

<file path=ppt/theme/theme1.xml><?xml version="1.0" encoding="utf-8"?>
<a:theme xmlns:a="http://schemas.openxmlformats.org/drawingml/2006/main" name="Office Theme">
  <a:themeElements>
    <a:clrScheme name="Rail Week">
      <a:dk1>
        <a:sysClr val="windowText" lastClr="000000"/>
      </a:dk1>
      <a:lt1>
        <a:sysClr val="window" lastClr="FFFFFF"/>
      </a:lt1>
      <a:dk2>
        <a:srgbClr val="1F497D"/>
      </a:dk2>
      <a:lt2>
        <a:srgbClr val="EEECE1"/>
      </a:lt2>
      <a:accent1>
        <a:srgbClr val="00AEEF"/>
      </a:accent1>
      <a:accent2>
        <a:srgbClr val="EC008C"/>
      </a:accent2>
      <a:accent3>
        <a:srgbClr val="58B947"/>
      </a:accent3>
      <a:accent4>
        <a:srgbClr val="FBB040"/>
      </a:accent4>
      <a:accent5>
        <a:srgbClr val="7F3F98"/>
      </a:accent5>
      <a:accent6>
        <a:srgbClr val="F15A2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4408</TotalTime>
  <Words>700</Words>
  <Application>Microsoft Office PowerPoint</Application>
  <PresentationFormat>On-screen Show (4:3)</PresentationFormat>
  <Paragraphs>106</Paragraphs>
  <Slides>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Blur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Douglas</dc:creator>
  <cp:lastModifiedBy>Adam Stead</cp:lastModifiedBy>
  <cp:revision>155</cp:revision>
  <dcterms:created xsi:type="dcterms:W3CDTF">2016-02-17T12:58:29Z</dcterms:created>
  <dcterms:modified xsi:type="dcterms:W3CDTF">2016-06-14T22:53:29Z</dcterms:modified>
</cp:coreProperties>
</file>